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56" r:id="rId2"/>
    <p:sldId id="257" r:id="rId3"/>
    <p:sldId id="258" r:id="rId4"/>
    <p:sldId id="274" r:id="rId5"/>
    <p:sldId id="286" r:id="rId6"/>
    <p:sldId id="259" r:id="rId7"/>
    <p:sldId id="260" r:id="rId8"/>
    <p:sldId id="261" r:id="rId9"/>
    <p:sldId id="275" r:id="rId10"/>
    <p:sldId id="262" r:id="rId11"/>
    <p:sldId id="264" r:id="rId12"/>
    <p:sldId id="266" r:id="rId13"/>
    <p:sldId id="267" r:id="rId14"/>
    <p:sldId id="265" r:id="rId15"/>
    <p:sldId id="268" r:id="rId16"/>
    <p:sldId id="269" r:id="rId17"/>
    <p:sldId id="271" r:id="rId18"/>
    <p:sldId id="272" r:id="rId19"/>
    <p:sldId id="273" r:id="rId20"/>
    <p:sldId id="263" r:id="rId21"/>
    <p:sldId id="276" r:id="rId22"/>
    <p:sldId id="282" r:id="rId23"/>
    <p:sldId id="284" r:id="rId24"/>
    <p:sldId id="283" r:id="rId25"/>
    <p:sldId id="285" r:id="rId26"/>
    <p:sldId id="278" r:id="rId27"/>
    <p:sldId id="279" r:id="rId28"/>
    <p:sldId id="28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21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52796-4F1E-4D3C-A71E-ECEE893F1ACE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2CA18-AC2A-456C-9072-66B719384C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79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2CA18-AC2A-456C-9072-66B719384C3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857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4" Type="http://schemas.openxmlformats.org/officeDocument/2006/relationships/image" Target="../media/image41.png"/><Relationship Id="rId9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microsoft.com/office/2007/relationships/hdphoto" Target="../media/hdphoto10.wdp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СШ г. Мозыря №9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284984"/>
            <a:ext cx="6629400" cy="1219201"/>
          </a:xfrm>
        </p:spPr>
        <p:txBody>
          <a:bodyPr/>
          <a:lstStyle/>
          <a:p>
            <a:pPr algn="l"/>
            <a:r>
              <a:rPr lang="ru-RU" sz="2800" dirty="0" smtClean="0"/>
              <a:t>Отчет о прохождении педагогической  практики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47667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УО «</a:t>
            </a:r>
            <a:r>
              <a:rPr lang="ru-RU" dirty="0" err="1"/>
              <a:t>Мозырский</a:t>
            </a:r>
            <a:r>
              <a:rPr lang="ru-RU" dirty="0"/>
              <a:t> государственный педагогический университет имени И. П. </a:t>
            </a:r>
            <a:r>
              <a:rPr lang="ru-RU" dirty="0" err="1"/>
              <a:t>Шамякина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64327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Посещение уроков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 </a:t>
            </a:r>
            <a:r>
              <a:rPr lang="ru-RU" dirty="0"/>
              <a:t>прохождении практики </a:t>
            </a:r>
            <a:r>
              <a:rPr lang="ru-RU" dirty="0" smtClean="0"/>
              <a:t>было посещено достаточно </a:t>
            </a:r>
            <a:r>
              <a:rPr lang="ru-RU" dirty="0"/>
              <a:t>много уроков как у молодых </a:t>
            </a:r>
            <a:r>
              <a:rPr lang="ru-RU" dirty="0" smtClean="0"/>
              <a:t>учителей, </a:t>
            </a:r>
            <a:r>
              <a:rPr lang="ru-RU" dirty="0"/>
              <a:t>так и опытных педагогов с большим стажем работы.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84984"/>
            <a:ext cx="2195736" cy="1646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3" b="25850"/>
          <a:stretch/>
        </p:blipFill>
        <p:spPr>
          <a:xfrm>
            <a:off x="1043608" y="3717032"/>
            <a:ext cx="3096344" cy="2015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76" y="4318192"/>
            <a:ext cx="2800400" cy="21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6452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	Проведение уроков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Уроки проводились в 6-х и 4-х классах. </a:t>
            </a:r>
            <a:r>
              <a:rPr lang="ru-RU" dirty="0"/>
              <a:t>Предметы: </a:t>
            </a:r>
            <a:r>
              <a:rPr lang="ru-RU" dirty="0" smtClean="0"/>
              <a:t>Труд, искусство, </a:t>
            </a:r>
            <a:r>
              <a:rPr lang="ru-RU" dirty="0"/>
              <a:t>ИЗО.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56" y="2852936"/>
            <a:ext cx="39364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0" y="2852936"/>
            <a:ext cx="39364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21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ИЗО И ИСКУССТВО</a:t>
            </a:r>
            <a:br>
              <a:rPr lang="ru-RU" dirty="0" smtClean="0"/>
            </a:br>
            <a:r>
              <a:rPr lang="ru-RU" dirty="0" smtClean="0"/>
              <a:t>(4, 6 КЛАСС)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3" r="31730"/>
          <a:stretch/>
        </p:blipFill>
        <p:spPr>
          <a:xfrm>
            <a:off x="4644008" y="2192085"/>
            <a:ext cx="4216947" cy="3744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t="31359" r="52960" b="10401"/>
          <a:stretch/>
        </p:blipFill>
        <p:spPr>
          <a:xfrm>
            <a:off x="323528" y="2192085"/>
            <a:ext cx="400185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6486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60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2869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p.userapi.com/c845417/v845417818/1d3b6a/BjuR35F-n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668947" cy="6225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 descr="https://pp.userapi.com/c845417/v845417567/1cbcfa/QaRZQ1Wbuh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1" t="1594" r="10317" b="21723"/>
          <a:stretch/>
        </p:blipFill>
        <p:spPr bwMode="auto">
          <a:xfrm>
            <a:off x="5148064" y="332656"/>
            <a:ext cx="3744416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t="21000" r="22038" b="1700"/>
          <a:stretch/>
        </p:blipFill>
        <p:spPr>
          <a:xfrm>
            <a:off x="5148064" y="3501008"/>
            <a:ext cx="3744416" cy="3049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0202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" b="1224"/>
          <a:stretch/>
        </p:blipFill>
        <p:spPr>
          <a:xfrm>
            <a:off x="179512" y="260648"/>
            <a:ext cx="4320480" cy="3630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5" t="9450" r="-400" b="-398"/>
          <a:stretch/>
        </p:blipFill>
        <p:spPr>
          <a:xfrm>
            <a:off x="4716016" y="260648"/>
            <a:ext cx="4176464" cy="3625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00" t="31500" r="601" b="47739"/>
          <a:stretch/>
        </p:blipFill>
        <p:spPr>
          <a:xfrm>
            <a:off x="179512" y="4146830"/>
            <a:ext cx="8712968" cy="2450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5324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Труд</a:t>
            </a:r>
            <a:br>
              <a:rPr lang="ru-RU" dirty="0" smtClean="0"/>
            </a:br>
            <a:r>
              <a:rPr lang="ru-RU" dirty="0" smtClean="0"/>
              <a:t>(6 класс)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0" b="6393"/>
          <a:stretch/>
        </p:blipFill>
        <p:spPr>
          <a:xfrm>
            <a:off x="251521" y="2102633"/>
            <a:ext cx="4216004" cy="3858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9051" b="8001"/>
          <a:stretch/>
        </p:blipFill>
        <p:spPr>
          <a:xfrm>
            <a:off x="4644008" y="2102633"/>
            <a:ext cx="4186808" cy="3858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011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60" cy="6372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396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8" b="12201"/>
          <a:stretch/>
        </p:blipFill>
        <p:spPr>
          <a:xfrm>
            <a:off x="251520" y="260648"/>
            <a:ext cx="8640960" cy="6338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5072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60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1699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1400" dirty="0" smtClean="0"/>
              <a:t>Каждый учитель, который дает урок, тут же сам получает урок. </a:t>
            </a:r>
            <a:br>
              <a:rPr lang="ru-RU" sz="1400" dirty="0" smtClean="0"/>
            </a:br>
            <a:r>
              <a:rPr lang="ru-RU" sz="1400" dirty="0" smtClean="0"/>
              <a:t>Шалва А. А. </a:t>
            </a: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84984"/>
            <a:ext cx="4170434" cy="2972544"/>
          </a:xfrm>
        </p:spPr>
      </p:pic>
      <p:sp>
        <p:nvSpPr>
          <p:cNvPr id="5" name="TextBox 4"/>
          <p:cNvSpPr txBox="1"/>
          <p:nvPr/>
        </p:nvSpPr>
        <p:spPr>
          <a:xfrm>
            <a:off x="251520" y="1916832"/>
            <a:ext cx="42484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Число педагогов с высшей и первой категорией составляет </a:t>
            </a:r>
            <a:r>
              <a:rPr lang="ru-RU" b="1" dirty="0"/>
              <a:t>80,9%.</a:t>
            </a:r>
            <a:endParaRPr lang="ru-RU" dirty="0"/>
          </a:p>
          <a:p>
            <a:r>
              <a:rPr lang="ru-RU" dirty="0"/>
              <a:t>В школе обучается 1303 учащихся в 1-11 классах. </a:t>
            </a:r>
          </a:p>
          <a:p>
            <a:endParaRPr lang="ru-RU" dirty="0" smtClean="0"/>
          </a:p>
          <a:p>
            <a:r>
              <a:rPr lang="ru-RU" dirty="0"/>
              <a:t>Цель: повышение качества образования через совершенствование системы профессионально-личностного роста посредством повышения уровня профессиональной компетентности педагогов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58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Обсуждение проведенных уроков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Обсуждения </a:t>
            </a:r>
            <a:r>
              <a:rPr lang="ru-RU" dirty="0"/>
              <a:t>проведённых уроков проходили с участием </a:t>
            </a:r>
            <a:r>
              <a:rPr lang="ru-RU" dirty="0" smtClean="0"/>
              <a:t>учителя-предметника.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17" b="1797"/>
          <a:stretch/>
        </p:blipFill>
        <p:spPr>
          <a:xfrm>
            <a:off x="5724128" y="3016823"/>
            <a:ext cx="2962672" cy="3414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10101" r="22438" b="21650"/>
          <a:stretch/>
        </p:blipFill>
        <p:spPr>
          <a:xfrm>
            <a:off x="478599" y="3016823"/>
            <a:ext cx="4830457" cy="3433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760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Работы учащихся на практических занятиях</a:t>
            </a:r>
            <a:endParaRPr lang="ru-RU" dirty="0"/>
          </a:p>
        </p:txBody>
      </p:sp>
      <p:pic>
        <p:nvPicPr>
          <p:cNvPr id="3" name="Рисунок 2" descr="C:\Users\Viktoria\Desktop\Qb7_tG9qbJ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-1071" r="16533" b="429"/>
          <a:stretch/>
        </p:blipFill>
        <p:spPr bwMode="auto">
          <a:xfrm rot="5400000">
            <a:off x="481499" y="1717445"/>
            <a:ext cx="2892524" cy="30032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115" y="3219078"/>
            <a:ext cx="2920685" cy="2923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0" t="5520" r="7767" b="14519"/>
          <a:stretch/>
        </p:blipFill>
        <p:spPr>
          <a:xfrm rot="5400000">
            <a:off x="3007788" y="2762732"/>
            <a:ext cx="3097351" cy="2125632"/>
          </a:xfrm>
          <a:prstGeom prst="rect">
            <a:avLst/>
          </a:prstGeom>
        </p:spPr>
      </p:pic>
      <p:pic>
        <p:nvPicPr>
          <p:cNvPr id="7" name="Рисунок 6" descr="C:\Users\Viktoria\Desktop\Qb7_tG9qbJ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-1071" r="16533" b="429"/>
          <a:stretch/>
        </p:blipFill>
        <p:spPr bwMode="auto">
          <a:xfrm rot="5400000">
            <a:off x="481499" y="1783351"/>
            <a:ext cx="2892524" cy="3003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115" y="3284984"/>
            <a:ext cx="2920685" cy="2923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0" t="5520" r="7767" b="14519"/>
          <a:stretch/>
        </p:blipFill>
        <p:spPr>
          <a:xfrm rot="5400000">
            <a:off x="3007788" y="2828638"/>
            <a:ext cx="3097351" cy="2125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8175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Помощь школе и классу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Изготовление и оформление образцов ручных швов</a:t>
            </a:r>
          </a:p>
          <a:p>
            <a:endParaRPr lang="ru-RU" dirty="0" smtClean="0"/>
          </a:p>
          <a:p>
            <a:r>
              <a:rPr lang="ru-RU" dirty="0" smtClean="0"/>
              <a:t>Оформление и изготовление альбома с образцами льняных и </a:t>
            </a:r>
            <a:r>
              <a:rPr lang="ru-RU" dirty="0" err="1" smtClean="0"/>
              <a:t>хб</a:t>
            </a:r>
            <a:r>
              <a:rPr lang="ru-RU" dirty="0" smtClean="0"/>
              <a:t> тканей</a:t>
            </a:r>
          </a:p>
          <a:p>
            <a:endParaRPr lang="ru-RU" dirty="0" smtClean="0"/>
          </a:p>
          <a:p>
            <a:r>
              <a:rPr lang="ru-RU" dirty="0" smtClean="0"/>
              <a:t>Изготовление </a:t>
            </a:r>
            <a:r>
              <a:rPr lang="ru-RU" dirty="0" smtClean="0"/>
              <a:t>технологических </a:t>
            </a:r>
            <a:r>
              <a:rPr lang="ru-RU" dirty="0" smtClean="0"/>
              <a:t>карт</a:t>
            </a:r>
          </a:p>
          <a:p>
            <a:endParaRPr lang="ru-RU" dirty="0" smtClean="0"/>
          </a:p>
          <a:p>
            <a:r>
              <a:rPr lang="ru-RU" dirty="0" smtClean="0"/>
              <a:t>Изготовления наглядного материала по ИЗО(плакаты)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57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Участие в конкурсе эскизов одежды со светоотражающими элементами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2592288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7476" r="16401" b="2750"/>
          <a:stretch/>
        </p:blipFill>
        <p:spPr>
          <a:xfrm>
            <a:off x="6284656" y="1628800"/>
            <a:ext cx="2304256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-1657" r="17572" b="65407"/>
          <a:stretch/>
        </p:blipFill>
        <p:spPr>
          <a:xfrm rot="5400000">
            <a:off x="4063867" y="3649101"/>
            <a:ext cx="3888432" cy="15760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0" t="39500" r="26200"/>
          <a:stretch/>
        </p:blipFill>
        <p:spPr>
          <a:xfrm>
            <a:off x="2756264" y="2276872"/>
            <a:ext cx="2304256" cy="3714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8267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Помощь в изготовлении лекал игрушки, а так же изготовление самой игрушки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1499" r="20923" b="9748"/>
          <a:stretch/>
        </p:blipFill>
        <p:spPr>
          <a:xfrm>
            <a:off x="318553" y="1755877"/>
            <a:ext cx="2878451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079" y="1755877"/>
            <a:ext cx="3641355" cy="4855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3" b="12145"/>
          <a:stretch/>
        </p:blipFill>
        <p:spPr>
          <a:xfrm>
            <a:off x="3367516" y="4831295"/>
            <a:ext cx="1674319" cy="11899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0" t="3560" r="23691" b="12183"/>
          <a:stretch/>
        </p:blipFill>
        <p:spPr>
          <a:xfrm>
            <a:off x="288683" y="4831294"/>
            <a:ext cx="1456118" cy="1615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16" y="1848223"/>
            <a:ext cx="1682044" cy="11197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r="12201" b="16877"/>
          <a:stretch/>
        </p:blipFill>
        <p:spPr>
          <a:xfrm>
            <a:off x="3333097" y="3144913"/>
            <a:ext cx="1607039" cy="13770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1413" b="6230"/>
          <a:stretch/>
        </p:blipFill>
        <p:spPr>
          <a:xfrm rot="5400000">
            <a:off x="1778952" y="4785681"/>
            <a:ext cx="1828101" cy="149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5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Изготовление плаката на школьный танцевальный </a:t>
            </a:r>
            <a:r>
              <a:rPr lang="ru-RU" sz="2800" dirty="0" err="1" smtClean="0"/>
              <a:t>батл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17450" r="5201" b="39500"/>
          <a:stretch/>
        </p:blipFill>
        <p:spPr>
          <a:xfrm>
            <a:off x="426128" y="1916832"/>
            <a:ext cx="4078112" cy="35653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9" t="13251" r="5600" b="26901"/>
          <a:stretch/>
        </p:blipFill>
        <p:spPr>
          <a:xfrm>
            <a:off x="3641426" y="1772816"/>
            <a:ext cx="5076006" cy="4613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43" y="3415643"/>
            <a:ext cx="2950443" cy="319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0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Поставленные вначале практики цели были успешно выполнены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Осознана </a:t>
            </a:r>
            <a:r>
              <a:rPr lang="ru-RU" dirty="0"/>
              <a:t>важность теоретических </a:t>
            </a:r>
            <a:r>
              <a:rPr lang="ru-RU" dirty="0" smtClean="0"/>
              <a:t>знаний</a:t>
            </a:r>
          </a:p>
          <a:p>
            <a:endParaRPr lang="ru-RU" dirty="0" smtClean="0"/>
          </a:p>
          <a:p>
            <a:r>
              <a:rPr lang="ru-RU" dirty="0" smtClean="0"/>
              <a:t>Получен хороший </a:t>
            </a:r>
            <a:r>
              <a:rPr lang="ru-RU" dirty="0"/>
              <a:t>опыт педагогической </a:t>
            </a:r>
            <a:r>
              <a:rPr lang="ru-RU" dirty="0" smtClean="0"/>
              <a:t>работы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008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Педагогические заповеди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Учеба </a:t>
            </a:r>
            <a:r>
              <a:rPr lang="ru-RU" dirty="0"/>
              <a:t>– это труд, урок – работа мысли и </a:t>
            </a:r>
            <a:r>
              <a:rPr lang="ru-RU" dirty="0" smtClean="0"/>
              <a:t>рук.</a:t>
            </a:r>
          </a:p>
          <a:p>
            <a:r>
              <a:rPr lang="ru-RU" dirty="0" smtClean="0"/>
              <a:t>Учащийся </a:t>
            </a:r>
            <a:r>
              <a:rPr lang="ru-RU" dirty="0"/>
              <a:t>должен себя чувствовать тружеником и понимать, что он приходит на урок </a:t>
            </a:r>
            <a:r>
              <a:rPr lang="ru-RU" dirty="0" smtClean="0"/>
              <a:t>трудиться.</a:t>
            </a:r>
          </a:p>
          <a:p>
            <a:r>
              <a:rPr lang="ru-RU" dirty="0" smtClean="0"/>
              <a:t>Следи </a:t>
            </a:r>
            <a:r>
              <a:rPr lang="ru-RU" dirty="0"/>
              <a:t>за тем, чтобы твои слова не расходились с делом. </a:t>
            </a:r>
            <a:endParaRPr lang="ru-RU" dirty="0" smtClean="0"/>
          </a:p>
          <a:p>
            <a:r>
              <a:rPr lang="ru-RU" dirty="0" smtClean="0"/>
              <a:t>Ищи </a:t>
            </a:r>
            <a:r>
              <a:rPr lang="ru-RU" dirty="0"/>
              <a:t>в ученике хорошее – оно всегда есть. </a:t>
            </a:r>
            <a:endParaRPr lang="ru-RU" dirty="0" smtClean="0"/>
          </a:p>
          <a:p>
            <a:r>
              <a:rPr lang="ru-RU" dirty="0" smtClean="0"/>
              <a:t>Будь </a:t>
            </a:r>
            <a:r>
              <a:rPr lang="ru-RU" dirty="0"/>
              <a:t>честным с учащимися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Дал </a:t>
            </a:r>
            <a:r>
              <a:rPr lang="ru-RU" dirty="0"/>
              <a:t>слово – сдержи его. </a:t>
            </a:r>
            <a:endParaRPr lang="ru-RU" dirty="0" smtClean="0"/>
          </a:p>
          <a:p>
            <a:r>
              <a:rPr lang="ru-RU" dirty="0" smtClean="0"/>
              <a:t>Допустил </a:t>
            </a:r>
            <a:r>
              <a:rPr lang="ru-RU" dirty="0"/>
              <a:t>ошибку – признай ее.</a:t>
            </a:r>
          </a:p>
        </p:txBody>
      </p:sp>
    </p:spTree>
    <p:extLst>
      <p:ext uri="{BB962C8B-B14F-4D97-AF65-F5344CB8AC3E}">
        <p14:creationId xmlns:p14="http://schemas.microsoft.com/office/powerpoint/2010/main" val="51974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322336" cy="12924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Работа с детьми огромный труд и </a:t>
            </a:r>
            <a:r>
              <a:rPr lang="ru-RU" dirty="0" err="1" smtClean="0"/>
              <a:t>коллосальное</a:t>
            </a:r>
            <a:r>
              <a:rPr lang="ru-RU" dirty="0" smtClean="0"/>
              <a:t> удовольствие…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16833"/>
            <a:ext cx="3101792" cy="4135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355976" y="5866374"/>
            <a:ext cx="4097595" cy="1089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От учеников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030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3412" y="-243408"/>
            <a:ext cx="5050904" cy="2660588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В начальной школе используется учебник  </a:t>
            </a:r>
            <a:r>
              <a:rPr lang="ru-RU" sz="1400" dirty="0"/>
              <a:t>Шкуратова М. А</a:t>
            </a:r>
            <a:r>
              <a:rPr lang="ru-RU" sz="1400" dirty="0" smtClean="0"/>
              <a:t>. и</a:t>
            </a:r>
            <a:r>
              <a:rPr lang="ru-RU" sz="1400" dirty="0"/>
              <a:t> Лукашевич Ю. А</a:t>
            </a:r>
            <a:r>
              <a:rPr lang="ru-RU" sz="1400" dirty="0" smtClean="0"/>
              <a:t>., так же прилагающийся к нему альбом  заданий</a:t>
            </a: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2" y="476672"/>
            <a:ext cx="3410150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996952"/>
            <a:ext cx="4968552" cy="3431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12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80574" y="-387424"/>
            <a:ext cx="5050904" cy="2660588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В 6-х КЛАССАХ  ПО ТРУДОВОМУ ОБУЧЕНИЮ используется учебник  Л. М. ЯВОРСКОЙ, Н. И. ШУЛЬГА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1" y="1484784"/>
            <a:ext cx="3824587" cy="4959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6" b="15350"/>
          <a:stretch/>
        </p:blipFill>
        <p:spPr>
          <a:xfrm>
            <a:off x="4452324" y="1628800"/>
            <a:ext cx="4331992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5" t="3801" r="8264" b="23750"/>
          <a:stretch/>
        </p:blipFill>
        <p:spPr>
          <a:xfrm>
            <a:off x="5076056" y="4422199"/>
            <a:ext cx="3384376" cy="2182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789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632" y="54868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6-Х КЛАССАХ  ПО ИСКУССТВУ ИСПОЛЬЗУЕТСЯ УЧЕБНИК  ЗАХАРИНА Ю. Ю., КОЛБЫШКВА С. И., ГРАЧЕВА О. О., МОРУНОВ А. 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2" y="1844824"/>
            <a:ext cx="3207990" cy="4666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7" b="8278"/>
          <a:stretch/>
        </p:blipFill>
        <p:spPr>
          <a:xfrm>
            <a:off x="3970319" y="2060848"/>
            <a:ext cx="2252398" cy="247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877" b="496"/>
          <a:stretch/>
        </p:blipFill>
        <p:spPr>
          <a:xfrm>
            <a:off x="5408508" y="2492896"/>
            <a:ext cx="2067115" cy="2756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227" b="-2353"/>
          <a:stretch/>
        </p:blipFill>
        <p:spPr>
          <a:xfrm>
            <a:off x="6661414" y="3506219"/>
            <a:ext cx="2203448" cy="3040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144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Когнитивная Цель прохождения практики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Узнать </a:t>
            </a:r>
            <a:r>
              <a:rPr lang="ru-RU" dirty="0"/>
              <a:t>действительно ли системно-</a:t>
            </a:r>
            <a:r>
              <a:rPr lang="ru-RU" dirty="0" err="1"/>
              <a:t>деятельностный</a:t>
            </a:r>
            <a:r>
              <a:rPr lang="ru-RU" dirty="0"/>
              <a:t> подход к обучению так интересен, как показалось с точки зрения изучения </a:t>
            </a:r>
            <a:r>
              <a:rPr lang="ru-RU" dirty="0" smtClean="0"/>
              <a:t>теории.</a:t>
            </a:r>
          </a:p>
          <a:p>
            <a:endParaRPr lang="ru-RU" dirty="0" smtClean="0"/>
          </a:p>
          <a:p>
            <a:r>
              <a:rPr lang="ru-RU" dirty="0" smtClean="0"/>
              <a:t>Получить </a:t>
            </a:r>
            <a:r>
              <a:rPr lang="ru-RU" dirty="0"/>
              <a:t>опыт педагогической деятельности при выполнении основных функций учителя и классного руководителя.</a:t>
            </a:r>
          </a:p>
        </p:txBody>
      </p:sp>
    </p:spTree>
    <p:extLst>
      <p:ext uri="{BB962C8B-B14F-4D97-AF65-F5344CB8AC3E}">
        <p14:creationId xmlns:p14="http://schemas.microsoft.com/office/powerpoint/2010/main" val="83454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Методологическая цель прохождения практики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</a:t>
            </a:r>
            <a:r>
              <a:rPr lang="ru-RU" dirty="0" smtClean="0"/>
              <a:t>знать </a:t>
            </a:r>
            <a:r>
              <a:rPr lang="ru-RU" dirty="0"/>
              <a:t>каким образом организовать урок соответствующий всем требованиям законодательства , познавательный и интересный </a:t>
            </a:r>
            <a:r>
              <a:rPr lang="ru-RU" dirty="0" smtClean="0"/>
              <a:t>ученику</a:t>
            </a:r>
            <a:r>
              <a:rPr lang="ru-RU" dirty="0"/>
              <a:t>.</a:t>
            </a:r>
            <a:endParaRPr lang="ru-RU" dirty="0" smtClean="0"/>
          </a:p>
          <a:p>
            <a:r>
              <a:rPr lang="ru-RU" dirty="0" smtClean="0"/>
              <a:t>Познакомиться </a:t>
            </a:r>
            <a:r>
              <a:rPr lang="ru-RU" dirty="0"/>
              <a:t>с коллективом учителей и методистов школы. </a:t>
            </a:r>
            <a:endParaRPr lang="ru-RU" dirty="0" smtClean="0"/>
          </a:p>
          <a:p>
            <a:r>
              <a:rPr lang="ru-RU" dirty="0" smtClean="0"/>
              <a:t>Изучить </a:t>
            </a:r>
            <a:r>
              <a:rPr lang="ru-RU" dirty="0"/>
              <a:t>школьную и классную </a:t>
            </a:r>
            <a:r>
              <a:rPr lang="ru-RU" dirty="0" smtClean="0"/>
              <a:t>документацию.</a:t>
            </a:r>
          </a:p>
          <a:p>
            <a:r>
              <a:rPr lang="ru-RU" dirty="0" smtClean="0"/>
              <a:t>Изучить </a:t>
            </a:r>
            <a:r>
              <a:rPr lang="ru-RU" dirty="0"/>
              <a:t>методическую литературу. </a:t>
            </a:r>
            <a:endParaRPr lang="ru-RU" dirty="0" smtClean="0"/>
          </a:p>
          <a:p>
            <a:r>
              <a:rPr lang="ru-RU" dirty="0" smtClean="0"/>
              <a:t>Подготовить </a:t>
            </a:r>
            <a:r>
              <a:rPr lang="ru-RU" dirty="0"/>
              <a:t>и провести несколько уроков и мероприятий.</a:t>
            </a:r>
          </a:p>
        </p:txBody>
      </p:sp>
    </p:spTree>
    <p:extLst>
      <p:ext uri="{BB962C8B-B14F-4D97-AF65-F5344CB8AC3E}">
        <p14:creationId xmlns:p14="http://schemas.microsoft.com/office/powerpoint/2010/main" val="246020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саморазвития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Гармонично </a:t>
            </a:r>
            <a:r>
              <a:rPr lang="ru-RU" dirty="0"/>
              <a:t>влиться в </a:t>
            </a:r>
            <a:r>
              <a:rPr lang="ru-RU" dirty="0" smtClean="0"/>
              <a:t>новый коллектив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Получить </a:t>
            </a:r>
            <a:r>
              <a:rPr lang="ru-RU" dirty="0"/>
              <a:t>удовлетворение от проделанной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421206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Школьная документация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6" t="11150" r="2750" b="8991"/>
          <a:stretch/>
        </p:blipFill>
        <p:spPr>
          <a:xfrm>
            <a:off x="384462" y="1844824"/>
            <a:ext cx="500640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5900" r="13601" b="8001"/>
          <a:stretch/>
        </p:blipFill>
        <p:spPr>
          <a:xfrm>
            <a:off x="4556464" y="2204864"/>
            <a:ext cx="2469062" cy="3820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-1" r="9400" b="17450"/>
          <a:stretch/>
        </p:blipFill>
        <p:spPr>
          <a:xfrm>
            <a:off x="6228184" y="2996952"/>
            <a:ext cx="2592288" cy="3513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45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</TotalTime>
  <Words>409</Words>
  <Application>Microsoft Office PowerPoint</Application>
  <PresentationFormat>Экран (4:3)</PresentationFormat>
  <Paragraphs>64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Book Antiqua</vt:lpstr>
      <vt:lpstr>Calibri</vt:lpstr>
      <vt:lpstr>Century Gothic</vt:lpstr>
      <vt:lpstr>Аптека</vt:lpstr>
      <vt:lpstr>Отчет о прохождении педагогической  практики</vt:lpstr>
      <vt:lpstr>Каждый учитель, который дает урок, тут же сам получает урок.  Шалва А. А. </vt:lpstr>
      <vt:lpstr>В начальной школе используется учебник  Шкуратова М. А. и Лукашевич Ю. А., так же прилагающийся к нему альбом  заданий</vt:lpstr>
      <vt:lpstr>В 6-х КЛАССАХ  ПО ТРУДОВОМУ ОБУЧЕНИЮ используется учебник  Л. М. ЯВОРСКОЙ, Н. И. ШУЛЬГА</vt:lpstr>
      <vt:lpstr>Презентация PowerPoint</vt:lpstr>
      <vt:lpstr>Когнитивная Цель прохождения практики</vt:lpstr>
      <vt:lpstr>Методологическая цель прохождения практики</vt:lpstr>
      <vt:lpstr>Цель саморазвития</vt:lpstr>
      <vt:lpstr>Школьная документация</vt:lpstr>
      <vt:lpstr>Посещение уроков</vt:lpstr>
      <vt:lpstr> Проведение уроков</vt:lpstr>
      <vt:lpstr>ИЗО И ИСКУССТВО (4, 6 КЛАСС)</vt:lpstr>
      <vt:lpstr>Презентация PowerPoint</vt:lpstr>
      <vt:lpstr>Презентация PowerPoint</vt:lpstr>
      <vt:lpstr>Презентация PowerPoint</vt:lpstr>
      <vt:lpstr>Труд (6 класс)</vt:lpstr>
      <vt:lpstr>Презентация PowerPoint</vt:lpstr>
      <vt:lpstr>Презентация PowerPoint</vt:lpstr>
      <vt:lpstr>Презентация PowerPoint</vt:lpstr>
      <vt:lpstr>Обсуждение проведенных уроков</vt:lpstr>
      <vt:lpstr>Работы учащихся на практических занятиях</vt:lpstr>
      <vt:lpstr>Помощь школе и классу</vt:lpstr>
      <vt:lpstr>Участие в конкурсе эскизов одежды со светоотражающими элементами</vt:lpstr>
      <vt:lpstr>Помощь в изготовлении лекал игрушки, а так же изготовление самой игрушки</vt:lpstr>
      <vt:lpstr>Изготовление плаката на школьный танцевальный батл</vt:lpstr>
      <vt:lpstr>РЕФЛЕКСИЯ ДЕЯТЕЛЬНОСТИ</vt:lpstr>
      <vt:lpstr>Педагогические заповеди</vt:lpstr>
      <vt:lpstr>Работа с детьми огромный труд и коллосальное удовольствие…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прохождении педагогической  практики</dc:title>
  <dc:creator>Viktoria</dc:creator>
  <cp:lastModifiedBy>Viktoria</cp:lastModifiedBy>
  <cp:revision>29</cp:revision>
  <dcterms:modified xsi:type="dcterms:W3CDTF">2019-03-25T04:28:47Z</dcterms:modified>
</cp:coreProperties>
</file>